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</p:sldIdLst>
  <p:sldSz cx="9144000" cy="5143500" type="screen16x9"/>
  <p:notesSz cx="6858000" cy="9144000"/>
  <p:embeddedFontLst>
    <p:embeddedFont>
      <p:font typeface="Merriweather" pitchFamily="2" charset="77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9"/>
    <p:restoredTop sz="94658"/>
  </p:normalViewPr>
  <p:slideViewPr>
    <p:cSldViewPr snapToGrid="0">
      <p:cViewPr varScale="1">
        <p:scale>
          <a:sx n="160" d="100"/>
          <a:sy n="160" d="100"/>
        </p:scale>
        <p:origin x="56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8aa8c3182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8aa8c3182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aa8c3182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aa8c3182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2588fd8a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2588fd8a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82588fd8a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82588fd8a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2588fd8a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82588fd8a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588fd8a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588fd8a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aa8c3182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aa8c3182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aa8c3182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8aa8c3182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7f7e96c7f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7f7e96c7f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1f46a5f4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1f46a5f4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2588fd8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2588fd8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f7e96c7f8_0_1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f7e96c7f8_0_1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ceb38f4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ceb38f4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mc.edu/about-tmc/?utm_source=chatgpt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pb.houston.org/app/uploads/2025/07/Glance-July-2025-Final_1-1.pdf?utm_source=chatgpt.com" TargetMode="External"/><Relationship Id="rId5" Type="http://schemas.openxmlformats.org/officeDocument/2006/relationships/hyperlink" Target="https://iondistrict.com/?utm_source=chatgpt.com" TargetMode="External"/><Relationship Id="rId4" Type="http://schemas.openxmlformats.org/officeDocument/2006/relationships/hyperlink" Target="https://www.bcm.edu/careers?utm_source=chatgpt.co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ls.gov/regions/southwest/news-release/occupationalemploymentandwages_houston.htm?utm_source=chatgpt.com" TargetMode="External"/><Relationship Id="rId3" Type="http://schemas.openxmlformats.org/officeDocument/2006/relationships/hyperlink" Target="https://www.bls.gov/oes/2023/may/oes290000.htm?utm_source=chatgpt.com" TargetMode="External"/><Relationship Id="rId7" Type="http://schemas.openxmlformats.org/officeDocument/2006/relationships/hyperlink" Target="https://www.bls.gov/ooh/computer-and-information-technology/software-developers.htm?utm_source=chatgpt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bls.gov/ooh/life-physical-and-social-science/medical-scientists.htm?utm_source=chatgpt.com" TargetMode="External"/><Relationship Id="rId5" Type="http://schemas.openxmlformats.org/officeDocument/2006/relationships/hyperlink" Target="https://www.bls.gov/ooh/healthcare/clinical-laboratory-technologists-and-technicians.htm?utm_source=chatgpt.com" TargetMode="External"/><Relationship Id="rId4" Type="http://schemas.openxmlformats.org/officeDocument/2006/relationships/hyperlink" Target="https://www.bls.gov/ooh/healthcare/?utm_source=chatgpt.co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38097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/>
              <a:t>Supply/Demand Exercise- West University Place, TX</a:t>
            </a:r>
            <a:endParaRPr sz="2600" dirty="0"/>
          </a:p>
        </p:txBody>
      </p:sp>
      <p:sp>
        <p:nvSpPr>
          <p:cNvPr id="67" name="Google Shape;67;p13"/>
          <p:cNvSpPr txBox="1"/>
          <p:nvPr/>
        </p:nvSpPr>
        <p:spPr>
          <a:xfrm>
            <a:off x="6142800" y="2538725"/>
            <a:ext cx="2689500" cy="13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Josiah Ford</a:t>
            </a:r>
            <a:endParaRPr sz="2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 Rachel Kersten</a:t>
            </a:r>
            <a:endParaRPr sz="2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Tess Dula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Assignment 3</a:t>
            </a:r>
            <a:endParaRPr sz="22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26" name="Picture 2" descr="West University Place Map: Three Terrific Maps Of West University">
            <a:extLst>
              <a:ext uri="{FF2B5EF4-FFF2-40B4-BE49-F238E27FC236}">
                <a16:creationId xmlns:a16="http://schemas.microsoft.com/office/drawing/2014/main" id="{5EF69F11-1FA4-DCDB-1616-6357E7CF2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67" y="1840374"/>
            <a:ext cx="4041434" cy="302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302675" y="1186650"/>
            <a:ext cx="7462500" cy="27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6000" dirty="0"/>
              <a:t>Supply</a:t>
            </a:r>
            <a:endParaRPr sz="6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00" dirty="0"/>
              <a:t>Part 1</a:t>
            </a:r>
            <a:endParaRPr sz="2600" dirty="0"/>
          </a:p>
        </p:txBody>
      </p:sp>
      <p:sp>
        <p:nvSpPr>
          <p:cNvPr id="74" name="Google Shape;74;p14"/>
          <p:cNvSpPr txBox="1"/>
          <p:nvPr/>
        </p:nvSpPr>
        <p:spPr>
          <a:xfrm>
            <a:off x="7676025" y="4753150"/>
            <a:ext cx="14256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Tess Dula</a:t>
            </a:r>
            <a:endParaRPr sz="15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160500" y="340243"/>
            <a:ext cx="8983500" cy="638351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West University Place Demographics</a:t>
            </a:r>
            <a:endParaRPr sz="3200" dirty="0"/>
          </a:p>
        </p:txBody>
      </p:sp>
      <p:pic>
        <p:nvPicPr>
          <p:cNvPr id="5" name="Graphic 4" descr="Group of people outline">
            <a:extLst>
              <a:ext uri="{FF2B5EF4-FFF2-40B4-BE49-F238E27FC236}">
                <a16:creationId xmlns:a16="http://schemas.microsoft.com/office/drawing/2014/main" id="{7A231165-E99B-B0CF-CDBA-F7BA304BC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3899" y="1577049"/>
            <a:ext cx="914400" cy="914400"/>
          </a:xfrm>
          <a:prstGeom prst="rect">
            <a:avLst/>
          </a:prstGeom>
        </p:spPr>
      </p:pic>
      <p:pic>
        <p:nvPicPr>
          <p:cNvPr id="7" name="Graphic 6" descr="Briefcase with solid fill">
            <a:extLst>
              <a:ext uri="{FF2B5EF4-FFF2-40B4-BE49-F238E27FC236}">
                <a16:creationId xmlns:a16="http://schemas.microsoft.com/office/drawing/2014/main" id="{F3C2D352-91EA-1C8C-F408-0096FEF79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4800" y="1515728"/>
            <a:ext cx="914400" cy="914400"/>
          </a:xfrm>
          <a:prstGeom prst="rect">
            <a:avLst/>
          </a:prstGeom>
        </p:spPr>
      </p:pic>
      <p:pic>
        <p:nvPicPr>
          <p:cNvPr id="9" name="Graphic 8" descr="Home with solid fill">
            <a:extLst>
              <a:ext uri="{FF2B5EF4-FFF2-40B4-BE49-F238E27FC236}">
                <a16:creationId xmlns:a16="http://schemas.microsoft.com/office/drawing/2014/main" id="{54A2D9BA-A4D3-A5F4-D94D-68088D492B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3834" y="1563901"/>
            <a:ext cx="914400" cy="914400"/>
          </a:xfrm>
          <a:prstGeom prst="rect">
            <a:avLst/>
          </a:prstGeom>
        </p:spPr>
      </p:pic>
      <p:pic>
        <p:nvPicPr>
          <p:cNvPr id="11" name="Graphic 10" descr="Family with boy with solid fill">
            <a:extLst>
              <a:ext uri="{FF2B5EF4-FFF2-40B4-BE49-F238E27FC236}">
                <a16:creationId xmlns:a16="http://schemas.microsoft.com/office/drawing/2014/main" id="{81CFFAEC-A508-7433-9309-40B7EC0DDA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981" y="3045132"/>
            <a:ext cx="914400" cy="914400"/>
          </a:xfrm>
          <a:prstGeom prst="rect">
            <a:avLst/>
          </a:prstGeom>
        </p:spPr>
      </p:pic>
      <p:pic>
        <p:nvPicPr>
          <p:cNvPr id="13" name="Graphic 12" descr="Bank with solid fill">
            <a:extLst>
              <a:ext uri="{FF2B5EF4-FFF2-40B4-BE49-F238E27FC236}">
                <a16:creationId xmlns:a16="http://schemas.microsoft.com/office/drawing/2014/main" id="{DBBC1D2A-2844-B54D-24BA-8DC3DFE463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26089" y="2964963"/>
            <a:ext cx="914400" cy="914400"/>
          </a:xfrm>
          <a:prstGeom prst="rect">
            <a:avLst/>
          </a:prstGeom>
        </p:spPr>
      </p:pic>
      <p:pic>
        <p:nvPicPr>
          <p:cNvPr id="15" name="Graphic 14" descr="Mortgage with solid fill">
            <a:extLst>
              <a:ext uri="{FF2B5EF4-FFF2-40B4-BE49-F238E27FC236}">
                <a16:creationId xmlns:a16="http://schemas.microsoft.com/office/drawing/2014/main" id="{F6F0E15B-4091-4EB0-84F1-861B23D758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8197" y="2990018"/>
            <a:ext cx="914400" cy="914400"/>
          </a:xfrm>
          <a:prstGeom prst="rect">
            <a:avLst/>
          </a:prstGeom>
        </p:spPr>
      </p:pic>
      <p:pic>
        <p:nvPicPr>
          <p:cNvPr id="17" name="Graphic 16" descr="Graduation cap with solid fill">
            <a:extLst>
              <a:ext uri="{FF2B5EF4-FFF2-40B4-BE49-F238E27FC236}">
                <a16:creationId xmlns:a16="http://schemas.microsoft.com/office/drawing/2014/main" id="{BED5592C-EF49-18B2-2D78-3E2999B75F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10305" y="2938083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7A51AA-1ECC-5511-7937-DE4840CA7AC9}"/>
              </a:ext>
            </a:extLst>
          </p:cNvPr>
          <p:cNvSpPr txBox="1"/>
          <p:nvPr/>
        </p:nvSpPr>
        <p:spPr>
          <a:xfrm>
            <a:off x="1237841" y="2437177"/>
            <a:ext cx="186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Population of 14,955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F9BC8C-B668-CC7E-D0CD-05E1D1F3D571}"/>
              </a:ext>
            </a:extLst>
          </p:cNvPr>
          <p:cNvSpPr txBox="1"/>
          <p:nvPr/>
        </p:nvSpPr>
        <p:spPr>
          <a:xfrm>
            <a:off x="3568603" y="2441743"/>
            <a:ext cx="200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Employment Rate of 57.5%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41E7E8-4790-604C-2330-DB0C7209AB9A}"/>
              </a:ext>
            </a:extLst>
          </p:cNvPr>
          <p:cNvSpPr txBox="1"/>
          <p:nvPr/>
        </p:nvSpPr>
        <p:spPr>
          <a:xfrm>
            <a:off x="2293291" y="4024346"/>
            <a:ext cx="1863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$250,000 Median Household Income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9C9278-C7AB-748A-C324-43483CC01D3D}"/>
              </a:ext>
            </a:extLst>
          </p:cNvPr>
          <p:cNvSpPr txBox="1"/>
          <p:nvPr/>
        </p:nvSpPr>
        <p:spPr>
          <a:xfrm>
            <a:off x="5858074" y="2437177"/>
            <a:ext cx="186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5,372 Housing Units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464A8A-8533-5227-E278-A6D573C932C7}"/>
              </a:ext>
            </a:extLst>
          </p:cNvPr>
          <p:cNvSpPr txBox="1"/>
          <p:nvPr/>
        </p:nvSpPr>
        <p:spPr>
          <a:xfrm>
            <a:off x="4572000" y="3962791"/>
            <a:ext cx="1863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92.6% Homeownership Rate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F9AD0D-4C56-4B34-058F-3F8A812D2E53}"/>
              </a:ext>
            </a:extLst>
          </p:cNvPr>
          <p:cNvSpPr txBox="1"/>
          <p:nvPr/>
        </p:nvSpPr>
        <p:spPr>
          <a:xfrm>
            <a:off x="6935654" y="4006218"/>
            <a:ext cx="1863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90.5% Hold Bachelors Degree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417352-75A1-9CFC-027D-DBE25D92CE54}"/>
              </a:ext>
            </a:extLst>
          </p:cNvPr>
          <p:cNvSpPr txBox="1"/>
          <p:nvPr/>
        </p:nvSpPr>
        <p:spPr>
          <a:xfrm>
            <a:off x="59330" y="4044451"/>
            <a:ext cx="186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5,218 Households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30480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Apartment Matrix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67657D7D-C44F-69E3-0D13-A7403726A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00" y="743893"/>
            <a:ext cx="7772400" cy="1071709"/>
          </a:xfrm>
          <a:prstGeom prst="rect">
            <a:avLst/>
          </a:prstGeom>
        </p:spPr>
      </p:pic>
      <p:pic>
        <p:nvPicPr>
          <p:cNvPr id="8" name="Picture 7" descr="A close-up of a chart&#10;&#10;Description automatically generated">
            <a:extLst>
              <a:ext uri="{FF2B5EF4-FFF2-40B4-BE49-F238E27FC236}">
                <a16:creationId xmlns:a16="http://schemas.microsoft.com/office/drawing/2014/main" id="{7CC89D12-45F6-C54D-8F97-8835ED020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00" y="1815603"/>
            <a:ext cx="7772400" cy="31982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ctrTitle"/>
          </p:nvPr>
        </p:nvSpPr>
        <p:spPr>
          <a:xfrm>
            <a:off x="369099" y="70225"/>
            <a:ext cx="8520600" cy="6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Apartment &amp; Neighborhood Maps</a:t>
            </a:r>
            <a:endParaRPr sz="3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97CD97-A77C-B281-3609-B3C5F1E5D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01" y="1029465"/>
            <a:ext cx="4547234" cy="3988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D88527-9F61-C584-3459-48FD879C59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164"/>
          <a:stretch/>
        </p:blipFill>
        <p:spPr>
          <a:xfrm>
            <a:off x="4855654" y="1029465"/>
            <a:ext cx="3965543" cy="39889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220775"/>
            <a:ext cx="336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Retail Matrix</a:t>
            </a:r>
            <a:endParaRPr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E635F6C9-09AA-95D2-5944-B87F5507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0" y="909342"/>
            <a:ext cx="7772400" cy="2556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9054D0-8E1C-BBC6-AF88-41CB546E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20" y="2392850"/>
            <a:ext cx="6397680" cy="23120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284550" y="1555350"/>
            <a:ext cx="7181100" cy="20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/>
              <a:t>Demand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Part 2</a:t>
            </a:r>
          </a:p>
        </p:txBody>
      </p:sp>
      <p:sp>
        <p:nvSpPr>
          <p:cNvPr id="124" name="Google Shape;124;p21"/>
          <p:cNvSpPr txBox="1"/>
          <p:nvPr/>
        </p:nvSpPr>
        <p:spPr>
          <a:xfrm>
            <a:off x="7535950" y="4725150"/>
            <a:ext cx="1565700" cy="3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Josiah Ford</a:t>
            </a:r>
            <a:endParaRPr sz="15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060800" cy="18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Proposed Commercial Projects</a:t>
            </a:r>
            <a:endParaRPr sz="3600" dirty="0"/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8736F99A-5823-1015-2E22-315A9BA50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676" y="1299845"/>
            <a:ext cx="6611205" cy="3637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75" y="228800"/>
            <a:ext cx="9144000" cy="62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/>
              <a:t>Proposed Commercial Projects</a:t>
            </a:r>
            <a:endParaRPr sz="34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B59FFE-C9ED-4D71-70EC-752F955DC035}"/>
              </a:ext>
            </a:extLst>
          </p:cNvPr>
          <p:cNvGraphicFramePr>
            <a:graphicFrameLocks noGrp="1"/>
          </p:cNvGraphicFramePr>
          <p:nvPr/>
        </p:nvGraphicFramePr>
        <p:xfrm>
          <a:off x="657225" y="1573561"/>
          <a:ext cx="7829550" cy="257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3300">
                  <a:extLst>
                    <a:ext uri="{9D8B030D-6E8A-4147-A177-3AD203B41FA5}">
                      <a16:colId xmlns:a16="http://schemas.microsoft.com/office/drawing/2014/main" val="2658996677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25625473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413212312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Location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Project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Target Dates (public)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6294161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TMC Helix Park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Helix Park (incl. Dynamic One)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2023–2028+ (staged)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368970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MD Anderson – South Campus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South Campus Research Building 5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Target ~Spring 2026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3061222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Kinder Children’s Cancer Center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Joint MD Anderson + Texas Children’s facility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Target early 2026 (opening)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9042934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Texas Children’s Hospital (TMC)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Pediatric Tower expansion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2024–2027 (phased)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112862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Baylor College of Medicine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Lillie &amp; Roy Cullen Tower (Health Sciences Park)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Education move-ins starting 2026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2587229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Ion District (Midtown)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The Arc (new wet lab/R&amp;D/office)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Announced 2025; deliver TBD (multi-year)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069837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Ion District (core)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Ion + ongoing campus infill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2021–ongoing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368511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Rice Village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2-acre redevelopment site (mixed-use potential)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2025–2028 (speculative)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899124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Rice Village Portfolio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Streetscape &amp; public-space upgrades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Multi-year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5576802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Upper Kirby / Kirby Dr.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Office repositioning’s (multiple assets)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2025–2027 (rolling)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4709635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Greenway Plaza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Campus amenity &amp; courtyard revitalizations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2024–2027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975706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body" idx="4294967295"/>
          </p:nvPr>
        </p:nvSpPr>
        <p:spPr>
          <a:xfrm>
            <a:off x="91440" y="1219200"/>
            <a:ext cx="9052560" cy="3815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ct val="85000"/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Anchor expansions nearby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TMC Helix Park (life-science district, 37 acres):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public materials cite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23k–26.5k permanent jobs at full buildout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5-year realization slice is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20–35%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phases lease-up,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4.6k–9.3k new permanent jobs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attributable within five years. Source: </a:t>
            </a:r>
            <a:r>
              <a:rPr lang="en-US" sz="105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wpb.houston.org+3Texas Medical Center+3Texas Medical Center+3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MD Anderson – South Campus Research Building 5 (600k SF):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opens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spring 2026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incremental research staffing (no official headcount published) →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Expect at least 1,000 people due to building size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Baylor College of Medicine – Lillie &amp; Roy Cullen Tower (503k SF; phase 1 of 800k “Health Sciences Park”):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education/research consolidation starting 2026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planning add of low hundreds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Source: </a:t>
            </a:r>
            <a:r>
              <a:rPr lang="en-US" sz="105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Baylor College of Medicine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Ion District – “The Arc” (200k SF wet-lab/R&amp;D/office, Midtown):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announced 2025; job count TBD; treat as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incremental R&amp;D/tech roles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it leases. Expect 200+ jobs as a estimate. Source:  </a:t>
            </a:r>
            <a:r>
              <a:rPr lang="en-US" sz="105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Ion District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Trade-area 5-year estimate</a:t>
            </a:r>
            <a:b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Combining a partial Helix Park realization with conservative MD Anderson/BCM/Ion ramps yields a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five-year net new jobs range ≈ </a:t>
            </a:r>
            <a:r>
              <a:rPr lang="en-US" sz="105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5,000 (low) to 12,000–13,000 (high)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with a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 case ~7,500–9,000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This keeps the node-level math consistent with broader </a:t>
            </a:r>
            <a:r>
              <a:rPr lang="en-US" sz="105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Houston metro trends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(1–2%/</a:t>
            </a:r>
            <a:r>
              <a:rPr lang="en-US" sz="105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US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bands in recent Partnership/Dallas Fed updates). </a:t>
            </a:r>
            <a:r>
              <a:rPr lang="en-US" sz="105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wpb.houston.org+1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378525" y="108875"/>
            <a:ext cx="3876000" cy="7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Proposed Jobs Coming (5 Years)</a:t>
            </a:r>
            <a:endParaRPr sz="3000" dirty="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311700" y="194569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Income Ranges to Use (by likely occupations)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6328E-5143-F5FA-EE32-FB9D1580F032}"/>
              </a:ext>
            </a:extLst>
          </p:cNvPr>
          <p:cNvSpPr txBox="1"/>
          <p:nvPr/>
        </p:nvSpPr>
        <p:spPr>
          <a:xfrm>
            <a:off x="0" y="1440423"/>
            <a:ext cx="9144000" cy="3417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Bureau of Labor Statistics (latest OEWS/OOH) as defensible brackets; Houston MSA means/medians are shown where available: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Healthcare practitioners &amp; technical (Houston MSA):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mean: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$98,070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Registered-nurse / clinician cohort (proxy):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national median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$93,080–$93,600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(Houston typically near this).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Clinical lab technologists/techs (US median; TX/Houston similar order):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$61,890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$38k–$98k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Medical scientists (US median; research roles common in Helix/TMC):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$100,590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$62k–$168k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Software developers (Ion/tech tenants proxy, US):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$133,080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median (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$80k–$211k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All-occupation average (Houston MSA context):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mean: 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$31.87/</a:t>
            </a:r>
            <a:r>
              <a:rPr lang="en-US" sz="1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(~$66k/</a:t>
            </a:r>
            <a:r>
              <a:rPr lang="en-US" sz="1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US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Bureau of Labor Statistics</a:t>
            </a: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395100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Current Jobs &amp; Household Income Data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A8AF59-0E1A-36F1-A944-A14A3C8ECBFD}"/>
              </a:ext>
            </a:extLst>
          </p:cNvPr>
          <p:cNvGraphicFramePr>
            <a:graphicFrameLocks noGrp="1"/>
          </p:cNvGraphicFramePr>
          <p:nvPr/>
        </p:nvGraphicFramePr>
        <p:xfrm>
          <a:off x="311150" y="1797685"/>
          <a:ext cx="8521700" cy="2335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0425">
                  <a:extLst>
                    <a:ext uri="{9D8B030D-6E8A-4147-A177-3AD203B41FA5}">
                      <a16:colId xmlns:a16="http://schemas.microsoft.com/office/drawing/2014/main" val="4001403545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2192540593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4224749934"/>
                    </a:ext>
                  </a:extLst>
                </a:gridCol>
                <a:gridCol w="2130425">
                  <a:extLst>
                    <a:ext uri="{9D8B030D-6E8A-4147-A177-3AD203B41FA5}">
                      <a16:colId xmlns:a16="http://schemas.microsoft.com/office/drawing/2014/main" val="34799043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Area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Estimated Employed Residents / Job Base*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Key Resident Industries / Occupational Mix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Median Household Income (or published)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27378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West U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6,280 employed residents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Health Care, Professional / Scientific, Finance &amp; Insurance; occupations: practitioners, management, business ops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$250,001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04674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Medical Center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8,500 population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Mixed: many support / service staff, staff, etc.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$72,658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8977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Midtown Houston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4,700+ households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92.9% white-collar among employed residents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$85,436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687264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>
            <a:spLocks noGrp="1"/>
          </p:cNvSpPr>
          <p:nvPr>
            <p:ph type="title"/>
          </p:nvPr>
        </p:nvSpPr>
        <p:spPr>
          <a:xfrm>
            <a:off x="118684" y="297725"/>
            <a:ext cx="8944035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Estimated Incoming Household Growth per Annum</a:t>
            </a:r>
            <a:endParaRPr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44ACA7-5512-D96D-0768-05E48CB6F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0443"/>
              </p:ext>
            </p:extLst>
          </p:nvPr>
        </p:nvGraphicFramePr>
        <p:xfrm>
          <a:off x="990917" y="1834515"/>
          <a:ext cx="7162165" cy="2005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2570">
                  <a:extLst>
                    <a:ext uri="{9D8B030D-6E8A-4147-A177-3AD203B41FA5}">
                      <a16:colId xmlns:a16="http://schemas.microsoft.com/office/drawing/2014/main" val="3714932623"/>
                    </a:ext>
                  </a:extLst>
                </a:gridCol>
                <a:gridCol w="2290703">
                  <a:extLst>
                    <a:ext uri="{9D8B030D-6E8A-4147-A177-3AD203B41FA5}">
                      <a16:colId xmlns:a16="http://schemas.microsoft.com/office/drawing/2014/main" val="1027196418"/>
                    </a:ext>
                  </a:extLst>
                </a:gridCol>
                <a:gridCol w="2208892">
                  <a:extLst>
                    <a:ext uri="{9D8B030D-6E8A-4147-A177-3AD203B41FA5}">
                      <a16:colId xmlns:a16="http://schemas.microsoft.com/office/drawing/2014/main" val="1960081593"/>
                    </a:ext>
                  </a:extLst>
                </a:gridCol>
              </a:tblGrid>
              <a:tr h="669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Area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Annual Growth Assumption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2030 Households (proj.)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15738783"/>
                  </a:ext>
                </a:extLst>
              </a:tr>
              <a:tr h="3341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West University Place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+0.47%/yr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5,630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49116460"/>
                  </a:ext>
                </a:extLst>
              </a:tr>
              <a:tr h="3341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TMC / Medical Center Area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+2.30%/yr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5,240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53887610"/>
                  </a:ext>
                </a:extLst>
              </a:tr>
              <a:tr h="3341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Rice Village Vicinity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+0.70%/yr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2,702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47041565"/>
                  </a:ext>
                </a:extLst>
              </a:tr>
              <a:tr h="3341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Midtown Houston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</a:rPr>
                        <a:t>+1.10%/yr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5,246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1776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>
            <a:spLocks noGrp="1"/>
          </p:cNvSpPr>
          <p:nvPr>
            <p:ph type="title"/>
          </p:nvPr>
        </p:nvSpPr>
        <p:spPr>
          <a:xfrm>
            <a:off x="311700" y="242400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 Year MF Demand Projection (Units Needed)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F9DBF7-9B69-A00F-9D25-04D6D3FB1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9012"/>
              </p:ext>
            </p:extLst>
          </p:nvPr>
        </p:nvGraphicFramePr>
        <p:xfrm>
          <a:off x="310600" y="1912621"/>
          <a:ext cx="8521700" cy="1510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0850">
                  <a:extLst>
                    <a:ext uri="{9D8B030D-6E8A-4147-A177-3AD203B41FA5}">
                      <a16:colId xmlns:a16="http://schemas.microsoft.com/office/drawing/2014/main" val="3593212304"/>
                    </a:ext>
                  </a:extLst>
                </a:gridCol>
                <a:gridCol w="4260850">
                  <a:extLst>
                    <a:ext uri="{9D8B030D-6E8A-4147-A177-3AD203B41FA5}">
                      <a16:colId xmlns:a16="http://schemas.microsoft.com/office/drawing/2014/main" val="18949589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Year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Units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04720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2026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450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8221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2027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575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1973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2028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625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99774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2029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600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4724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2030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575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4662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5-yr total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2,825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884292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83ADA47-7B73-3679-C782-F9D430179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630" y="138049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for the trade area: TMC South/Hermann Park, Rice Village edges, Upper Kirby/Greenway, Midtown/Ion.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F21CEE-2C0B-6222-78C1-218D361B2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139" y="197934"/>
            <a:ext cx="8520600" cy="994877"/>
          </a:xfrm>
        </p:spPr>
        <p:txBody>
          <a:bodyPr/>
          <a:lstStyle/>
          <a:p>
            <a:r>
              <a:rPr lang="en-US" dirty="0"/>
              <a:t>Project Concept</a:t>
            </a:r>
          </a:p>
        </p:txBody>
      </p:sp>
      <p:pic>
        <p:nvPicPr>
          <p:cNvPr id="12" name="Picture 11" descr="A low angle view of a building&#10;&#10;AI-generated content may be incorrect.">
            <a:extLst>
              <a:ext uri="{FF2B5EF4-FFF2-40B4-BE49-F238E27FC236}">
                <a16:creationId xmlns:a16="http://schemas.microsoft.com/office/drawing/2014/main" id="{10EC5A60-DE3F-E044-676F-C458DD586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61" y="2386788"/>
            <a:ext cx="4498839" cy="2530597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4B626FE0-3897-7128-0A8A-616B8FBEA925}"/>
              </a:ext>
            </a:extLst>
          </p:cNvPr>
          <p:cNvSpPr txBox="1">
            <a:spLocks/>
          </p:cNvSpPr>
          <p:nvPr/>
        </p:nvSpPr>
        <p:spPr>
          <a:xfrm>
            <a:off x="383261" y="972811"/>
            <a:ext cx="5317823" cy="1413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Class A, mid-rise, 5 story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Approximately 60 units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Units range from 1,800-2,000 sq. 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2-3 bedrooms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Rent starting at $3,250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C7B8F7E1-E688-9320-9895-7B26160D75F2}"/>
              </a:ext>
            </a:extLst>
          </p:cNvPr>
          <p:cNvSpPr txBox="1">
            <a:spLocks/>
          </p:cNvSpPr>
          <p:nvPr/>
        </p:nvSpPr>
        <p:spPr>
          <a:xfrm>
            <a:off x="5351228" y="2941666"/>
            <a:ext cx="3578087" cy="1940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Amenities include-</a:t>
            </a:r>
          </a:p>
          <a:p>
            <a:r>
              <a:rPr lang="en-US" sz="1600" dirty="0">
                <a:solidFill>
                  <a:schemeClr val="bg1"/>
                </a:solidFill>
              </a:rPr>
              <a:t>Rooftop pool</a:t>
            </a:r>
          </a:p>
          <a:p>
            <a:r>
              <a:rPr lang="en-US" sz="1600" dirty="0">
                <a:solidFill>
                  <a:schemeClr val="bg1"/>
                </a:solidFill>
              </a:rPr>
              <a:t>Valet parking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Community spaces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Office</a:t>
            </a:r>
          </a:p>
          <a:p>
            <a:r>
              <a:rPr lang="en-US" sz="1600" dirty="0">
                <a:solidFill>
                  <a:schemeClr val="bg1"/>
                </a:solidFill>
              </a:rPr>
              <a:t>Dry cleaning services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Pet concierge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459832"/>
      </p:ext>
    </p:extLst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909</Words>
  <Application>Microsoft Macintosh PowerPoint</Application>
  <PresentationFormat>On-screen Show (16:9)</PresentationFormat>
  <Paragraphs>139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Symbol</vt:lpstr>
      <vt:lpstr>Roboto</vt:lpstr>
      <vt:lpstr>Arial</vt:lpstr>
      <vt:lpstr>Times New Roman</vt:lpstr>
      <vt:lpstr>Merriweather</vt:lpstr>
      <vt:lpstr>Calibri</vt:lpstr>
      <vt:lpstr>Paradigm</vt:lpstr>
      <vt:lpstr>Supply/Demand Exercise- West University Place, TX</vt:lpstr>
      <vt:lpstr>Supply Part 1</vt:lpstr>
      <vt:lpstr>West University Place Demographics</vt:lpstr>
      <vt:lpstr>Apartment Matrix</vt:lpstr>
      <vt:lpstr>Apartment &amp; Neighborhood Maps</vt:lpstr>
      <vt:lpstr>Retail Matrix</vt:lpstr>
      <vt:lpstr>Demand Part 2</vt:lpstr>
      <vt:lpstr>Proposed Commercial Projects</vt:lpstr>
      <vt:lpstr>Proposed Commercial Projects</vt:lpstr>
      <vt:lpstr>PowerPoint Presentation</vt:lpstr>
      <vt:lpstr>Income Ranges to Use (by likely occupations)</vt:lpstr>
      <vt:lpstr>Current Jobs &amp; Household Income Data</vt:lpstr>
      <vt:lpstr>Estimated Incoming Household Growth per Annum </vt:lpstr>
      <vt:lpstr>5 Year MF Demand Projection (Units Needed)</vt:lpstr>
      <vt:lpstr>Project Concept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Supply/Demand Exercise- West University Place, TX</dc:title>
  <cp:lastModifiedBy>Kersten, Rachel</cp:lastModifiedBy>
  <cp:revision>2</cp:revision>
  <dcterms:modified xsi:type="dcterms:W3CDTF">2025-10-15T12:11:19Z</dcterms:modified>
</cp:coreProperties>
</file>